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1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33"/>
  </p:normalViewPr>
  <p:slideViewPr>
    <p:cSldViewPr snapToGrid="0" snapToObjects="1">
      <p:cViewPr varScale="1">
        <p:scale>
          <a:sx n="66" d="100"/>
          <a:sy n="66" d="100"/>
        </p:scale>
        <p:origin x="10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28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56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3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51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9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75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5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6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3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94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2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800" r:id="rId6"/>
    <p:sldLayoutId id="2147483795" r:id="rId7"/>
    <p:sldLayoutId id="2147483796" r:id="rId8"/>
    <p:sldLayoutId id="2147483797" r:id="rId9"/>
    <p:sldLayoutId id="2147483799" r:id="rId10"/>
    <p:sldLayoutId id="21474837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gemartin/world-bank-data-1960-to-2016?select=life_expectancy.csv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7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 descr="White cube boxes on a white stairway format">
            <a:extLst>
              <a:ext uri="{FF2B5EF4-FFF2-40B4-BE49-F238E27FC236}">
                <a16:creationId xmlns:a16="http://schemas.microsoft.com/office/drawing/2014/main" id="{C219026C-403C-4147-B2B0-0BC8302DB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1" y="301010"/>
            <a:ext cx="12191999" cy="6857990"/>
          </a:xfrm>
          <a:prstGeom prst="rect">
            <a:avLst/>
          </a:prstGeom>
        </p:spPr>
      </p:pic>
      <p:sp>
        <p:nvSpPr>
          <p:cNvPr id="33" name="Rectangle 19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00E06-A1E9-F440-BD98-DA5F1CD48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3364834"/>
            <a:ext cx="7309103" cy="605256"/>
          </a:xfrm>
        </p:spPr>
        <p:txBody>
          <a:bodyPr>
            <a:noAutofit/>
          </a:bodyPr>
          <a:lstStyle/>
          <a:p>
            <a:r>
              <a:rPr lang="en-DE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DATENBANKSYSTEME: PROJEKT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5A0A8-BEB8-7042-A2E9-92C73AE98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471" y="3970090"/>
            <a:ext cx="6875014" cy="1611560"/>
          </a:xfrm>
        </p:spPr>
        <p:txBody>
          <a:bodyPr>
            <a:normAutofit fontScale="55000" lnSpcReduction="20000"/>
          </a:bodyPr>
          <a:lstStyle/>
          <a:p>
            <a:r>
              <a:rPr lang="en-D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GruppenMitglieder:</a:t>
            </a:r>
          </a:p>
          <a:p>
            <a:r>
              <a:rPr lang="en-D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Phuong Anh Ngo-5338190</a:t>
            </a:r>
          </a:p>
          <a:p>
            <a:r>
              <a:rPr lang="en-D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Emil merle- </a:t>
            </a:r>
            <a:r>
              <a:rPr lang="en-DE" dirty="0"/>
              <a:t>5304578</a:t>
            </a:r>
            <a:endParaRPr lang="en-DE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GB" sz="2200" dirty="0" err="1"/>
              <a:t>Karçahan</a:t>
            </a:r>
            <a:r>
              <a:rPr lang="en-GB" sz="2200" dirty="0"/>
              <a:t> </a:t>
            </a:r>
            <a:r>
              <a:rPr lang="en-GB" sz="2200" dirty="0" err="1"/>
              <a:t>Eldeş</a:t>
            </a:r>
            <a:r>
              <a:rPr lang="en-GB" sz="2200" dirty="0"/>
              <a:t>- </a:t>
            </a:r>
            <a:r>
              <a:rPr lang="en-DE" dirty="0"/>
              <a:t>5326964</a:t>
            </a:r>
          </a:p>
          <a:p>
            <a:endParaRPr lang="en-DE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DE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34" name="Straight Connector 21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E0EF6-1C86-CA48-8417-A5F361DAC6C9}"/>
              </a:ext>
            </a:extLst>
          </p:cNvPr>
          <p:cNvSpPr txBox="1"/>
          <p:nvPr/>
        </p:nvSpPr>
        <p:spPr>
          <a:xfrm>
            <a:off x="2606040" y="6400800"/>
            <a:ext cx="674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GitHub Repository: </a:t>
            </a:r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emilmerle</a:t>
            </a:r>
            <a:r>
              <a:rPr lang="en-GB" dirty="0"/>
              <a:t>/</a:t>
            </a:r>
            <a:r>
              <a:rPr lang="en-GB" dirty="0" err="1"/>
              <a:t>dbs_project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0519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67E4D22-AF05-2046-892A-1FC6C006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29" y="252413"/>
            <a:ext cx="5945189" cy="1717962"/>
          </a:xfrm>
          <a:prstGeom prst="rect">
            <a:avLst/>
          </a:prstGeom>
        </p:spPr>
      </p:pic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9588C063-1888-9947-996B-C294966D4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1" y="2085975"/>
            <a:ext cx="5945188" cy="4226437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77344F1-A228-3C4A-8523-9E05261A8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876" y="252413"/>
            <a:ext cx="3729912" cy="6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37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B79613-E820-9F44-B3DF-0E58A0BFD747}"/>
              </a:ext>
            </a:extLst>
          </p:cNvPr>
          <p:cNvSpPr txBox="1"/>
          <p:nvPr/>
        </p:nvSpPr>
        <p:spPr>
          <a:xfrm>
            <a:off x="434340" y="297180"/>
            <a:ext cx="7532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b="1" dirty="0">
                <a:latin typeface="Calibri" panose="020F0502020204030204" pitchFamily="34" charset="0"/>
                <a:cs typeface="Calibri" panose="020F0502020204030204" pitchFamily="34" charset="0"/>
              </a:rPr>
              <a:t>VISUALISIERUNG DER DATENSÄTZE</a:t>
            </a:r>
          </a:p>
        </p:txBody>
      </p:sp>
    </p:spTree>
    <p:extLst>
      <p:ext uri="{BB962C8B-B14F-4D97-AF65-F5344CB8AC3E}">
        <p14:creationId xmlns:p14="http://schemas.microsoft.com/office/powerpoint/2010/main" val="12777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2E16EF-F183-7A45-86BC-67A3997C8D4A}"/>
              </a:ext>
            </a:extLst>
          </p:cNvPr>
          <p:cNvSpPr/>
          <p:nvPr/>
        </p:nvSpPr>
        <p:spPr>
          <a:xfrm>
            <a:off x="0" y="4377690"/>
            <a:ext cx="12192000" cy="834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5229FD-9D3A-D547-A766-795BBB4A2C86}"/>
              </a:ext>
            </a:extLst>
          </p:cNvPr>
          <p:cNvSpPr txBox="1"/>
          <p:nvPr/>
        </p:nvSpPr>
        <p:spPr>
          <a:xfrm>
            <a:off x="1383030" y="742950"/>
            <a:ext cx="9775508" cy="3173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Das </a:t>
            </a:r>
            <a:r>
              <a:rPr lang="en-GB" sz="2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Projekt</a:t>
            </a:r>
            <a:r>
              <a:rPr lang="en-GB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wird</a:t>
            </a:r>
            <a:r>
              <a:rPr lang="en-GB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in </a:t>
            </a:r>
            <a:r>
              <a:rPr lang="en-GB" sz="2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folgenden</a:t>
            </a:r>
            <a:r>
              <a:rPr lang="en-GB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Schritten</a:t>
            </a:r>
            <a:r>
              <a:rPr lang="en-GB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durchgeführt</a:t>
            </a:r>
            <a:r>
              <a:rPr lang="en-GB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: </a:t>
            </a:r>
            <a:endParaRPr lang="en-GB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Finden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Sie den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richtigen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Datensatz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, um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mit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den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zuvor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bereitgestellten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Datensätzen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weiterzuarbeiten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Finden</a:t>
            </a: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der 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Fragenstellung</a:t>
            </a:r>
            <a:endParaRPr lang="en-GB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+ ER-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Modelle</a:t>
            </a: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und 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relationale</a:t>
            </a: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Modelle</a:t>
            </a:r>
            <a:endParaRPr lang="en-GB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Datenbereinigung</a:t>
            </a:r>
            <a:endParaRPr lang="en-GB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Importierung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der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Daten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Visualisierung</a:t>
            </a: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des 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Datensatzes</a:t>
            </a:r>
            <a:endParaRPr lang="en-GB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C5B0C1-207A-3A45-8783-B6E32F0F0B68}"/>
              </a:ext>
            </a:extLst>
          </p:cNvPr>
          <p:cNvSpPr txBox="1"/>
          <p:nvPr/>
        </p:nvSpPr>
        <p:spPr>
          <a:xfrm>
            <a:off x="1383030" y="5692140"/>
            <a:ext cx="933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Alle </a:t>
            </a:r>
            <a:r>
              <a:rPr lang="en-GB" dirty="0" err="1">
                <a:solidFill>
                  <a:schemeClr val="bg1"/>
                </a:solidFill>
              </a:rPr>
              <a:t>verwendeten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Datensätze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sowie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gebaute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Dateien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finden</a:t>
            </a:r>
            <a:r>
              <a:rPr lang="en-GB" dirty="0">
                <a:solidFill>
                  <a:schemeClr val="bg1"/>
                </a:solidFill>
              </a:rPr>
              <a:t> Sie in </a:t>
            </a:r>
            <a:r>
              <a:rPr lang="en-GB" dirty="0" err="1">
                <a:solidFill>
                  <a:schemeClr val="bg1"/>
                </a:solidFill>
              </a:rPr>
              <a:t>unsere</a:t>
            </a:r>
            <a:r>
              <a:rPr lang="en-GB" dirty="0">
                <a:solidFill>
                  <a:schemeClr val="bg1"/>
                </a:solidFill>
              </a:rPr>
              <a:t> GitHub Repository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846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DB506DA-F0E6-ED4A-853E-FB22796B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33" y="937260"/>
            <a:ext cx="6960473" cy="4983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779D43-0152-8C41-9046-C61D2934EDAA}"/>
              </a:ext>
            </a:extLst>
          </p:cNvPr>
          <p:cNvSpPr txBox="1"/>
          <p:nvPr/>
        </p:nvSpPr>
        <p:spPr>
          <a:xfrm>
            <a:off x="157769" y="465058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Der </a:t>
            </a:r>
            <a:r>
              <a:rPr lang="en-GB" dirty="0" err="1"/>
              <a:t>gefundene</a:t>
            </a:r>
            <a:r>
              <a:rPr lang="en-GB" dirty="0"/>
              <a:t> </a:t>
            </a:r>
            <a:r>
              <a:rPr lang="en-GB" dirty="0" err="1"/>
              <a:t>Datensatz</a:t>
            </a:r>
            <a:r>
              <a:rPr lang="en-GB" dirty="0"/>
              <a:t>: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FAFB1-1CD6-BC48-A909-68CA387DFA27}"/>
              </a:ext>
            </a:extLst>
          </p:cNvPr>
          <p:cNvSpPr txBox="1"/>
          <p:nvPr/>
        </p:nvSpPr>
        <p:spPr>
          <a:xfrm>
            <a:off x="7467747" y="937260"/>
            <a:ext cx="4503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Der von </a:t>
            </a:r>
            <a:r>
              <a:rPr lang="en-GB" dirty="0" err="1"/>
              <a:t>uns</a:t>
            </a:r>
            <a:r>
              <a:rPr lang="en-GB" dirty="0"/>
              <a:t> </a:t>
            </a:r>
            <a:r>
              <a:rPr lang="en-GB" dirty="0" err="1"/>
              <a:t>gefundene</a:t>
            </a:r>
            <a:r>
              <a:rPr lang="en-GB" dirty="0"/>
              <a:t> </a:t>
            </a:r>
            <a:r>
              <a:rPr lang="en-GB" dirty="0" err="1"/>
              <a:t>Datensatz</a:t>
            </a:r>
            <a:r>
              <a:rPr lang="en-GB" dirty="0"/>
              <a:t> </a:t>
            </a:r>
            <a:r>
              <a:rPr lang="en-GB" dirty="0" err="1"/>
              <a:t>beschreibt</a:t>
            </a:r>
            <a:r>
              <a:rPr lang="en-GB" dirty="0"/>
              <a:t> die </a:t>
            </a:r>
            <a:r>
              <a:rPr lang="en-GB" dirty="0" err="1"/>
              <a:t>durchschnittliche</a:t>
            </a:r>
            <a:r>
              <a:rPr lang="en-GB" dirty="0"/>
              <a:t> </a:t>
            </a:r>
            <a:r>
              <a:rPr lang="en-GB" dirty="0" err="1"/>
              <a:t>Lebenserwartung</a:t>
            </a:r>
            <a:r>
              <a:rPr lang="en-GB" dirty="0"/>
              <a:t> von Menschen in </a:t>
            </a:r>
            <a:r>
              <a:rPr lang="en-GB" dirty="0" err="1"/>
              <a:t>Ländern</a:t>
            </a:r>
            <a:r>
              <a:rPr lang="en-GB" dirty="0"/>
              <a:t> auf der </a:t>
            </a:r>
            <a:r>
              <a:rPr lang="en-GB" dirty="0" err="1"/>
              <a:t>ganzen</a:t>
            </a:r>
            <a:r>
              <a:rPr lang="en-GB" dirty="0"/>
              <a:t> Welt von den 1960er Jahren bis 2016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D8B08-F4C0-3B4A-A686-7CF9FA7F5793}"/>
              </a:ext>
            </a:extLst>
          </p:cNvPr>
          <p:cNvSpPr txBox="1"/>
          <p:nvPr/>
        </p:nvSpPr>
        <p:spPr>
          <a:xfrm>
            <a:off x="7467747" y="4594860"/>
            <a:ext cx="4350873" cy="124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Quelle: </a:t>
            </a:r>
            <a:r>
              <a:rPr lang="en-GB" dirty="0">
                <a:hlinkClick r:id="rId3"/>
              </a:rPr>
              <a:t>https://www.kaggle.com/gemartin/world-bank-data-1960-to-2016?select=life_expectancy.csv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10419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C301EC-7889-ED4C-B01B-92629ADBE384}"/>
              </a:ext>
            </a:extLst>
          </p:cNvPr>
          <p:cNvSpPr txBox="1"/>
          <p:nvPr/>
        </p:nvSpPr>
        <p:spPr>
          <a:xfrm>
            <a:off x="2729865" y="1371600"/>
            <a:ext cx="6732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400" b="1" dirty="0">
                <a:latin typeface="Calibri" panose="020F0502020204030204" pitchFamily="34" charset="0"/>
                <a:cs typeface="Calibri" panose="020F0502020204030204" pitchFamily="34" charset="0"/>
              </a:rPr>
              <a:t>FRAGESTELLUNG?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28791-2CB0-9E42-9483-35F75E08A594}"/>
              </a:ext>
            </a:extLst>
          </p:cNvPr>
          <p:cNvSpPr txBox="1"/>
          <p:nvPr/>
        </p:nvSpPr>
        <p:spPr>
          <a:xfrm>
            <a:off x="1210945" y="2690336"/>
            <a:ext cx="9770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Gibt es einen Zusammenhang zwischen </a:t>
            </a:r>
            <a:r>
              <a:rPr lang="en-GB" dirty="0"/>
              <a:t>der </a:t>
            </a:r>
            <a:r>
              <a:rPr lang="en-GB" dirty="0" err="1"/>
              <a:t>durchschnittlichen</a:t>
            </a:r>
            <a:r>
              <a:rPr lang="en-GB" dirty="0"/>
              <a:t> </a:t>
            </a:r>
            <a:r>
              <a:rPr lang="en-GB" dirty="0" err="1"/>
              <a:t>Lebenserwartung</a:t>
            </a:r>
            <a:r>
              <a:rPr lang="en-GB" dirty="0"/>
              <a:t> und </a:t>
            </a:r>
            <a:r>
              <a:rPr lang="en-GB" dirty="0" err="1"/>
              <a:t>dem</a:t>
            </a:r>
            <a:r>
              <a:rPr lang="en-GB" dirty="0"/>
              <a:t> GDP? </a:t>
            </a:r>
          </a:p>
          <a:p>
            <a:pPr algn="ctr"/>
            <a:endParaRPr lang="en-GB" dirty="0"/>
          </a:p>
          <a:p>
            <a:pPr algn="ctr"/>
            <a:r>
              <a:rPr lang="en-GB" b="1" dirty="0" err="1"/>
              <a:t>Bzw</a:t>
            </a:r>
            <a:r>
              <a:rPr lang="en-GB" b="1" dirty="0"/>
              <a:t>.</a:t>
            </a:r>
          </a:p>
          <a:p>
            <a:pPr algn="ctr"/>
            <a:endParaRPr lang="en-GB" b="1" dirty="0"/>
          </a:p>
          <a:p>
            <a:pPr algn="ctr"/>
            <a:r>
              <a:rPr lang="en-GB" dirty="0"/>
              <a:t>Hat das Land x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einem</a:t>
            </a:r>
            <a:r>
              <a:rPr lang="en-GB" dirty="0"/>
              <a:t> </a:t>
            </a:r>
            <a:r>
              <a:rPr lang="en-GB" dirty="0" err="1"/>
              <a:t>steigenden</a:t>
            </a:r>
            <a:r>
              <a:rPr lang="en-GB" dirty="0"/>
              <a:t> GDP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steigende</a:t>
            </a:r>
            <a:r>
              <a:rPr lang="en-GB" dirty="0"/>
              <a:t> </a:t>
            </a:r>
            <a:r>
              <a:rPr lang="en-GB" dirty="0" err="1"/>
              <a:t>Lebenserwartung</a:t>
            </a:r>
            <a:r>
              <a:rPr lang="en-GB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3208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49436-9C1B-5E47-B36B-2C6A73E10011}"/>
              </a:ext>
            </a:extLst>
          </p:cNvPr>
          <p:cNvSpPr txBox="1"/>
          <p:nvPr/>
        </p:nvSpPr>
        <p:spPr>
          <a:xfrm>
            <a:off x="685800" y="331470"/>
            <a:ext cx="7635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atin typeface="Calibri" panose="020F0502020204030204" pitchFamily="34" charset="0"/>
                <a:cs typeface="Calibri" panose="020F0502020204030204" pitchFamily="34" charset="0"/>
              </a:rPr>
              <a:t>ER- MODELLE UND RELATIONALE MODELLE</a:t>
            </a:r>
          </a:p>
        </p:txBody>
      </p:sp>
      <p:pic>
        <p:nvPicPr>
          <p:cNvPr id="4" name="Picture 3" descr="Diagram, application&#10;&#10;Description automatically generated with medium confidence">
            <a:extLst>
              <a:ext uri="{FF2B5EF4-FFF2-40B4-BE49-F238E27FC236}">
                <a16:creationId xmlns:a16="http://schemas.microsoft.com/office/drawing/2014/main" id="{B3717BA7-1DA6-1440-9578-F7A9D077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393825"/>
            <a:ext cx="9054804" cy="2035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BD158D-F5DD-0E45-9751-0BFE53B6AA9A}"/>
              </a:ext>
            </a:extLst>
          </p:cNvPr>
          <p:cNvSpPr txBox="1"/>
          <p:nvPr/>
        </p:nvSpPr>
        <p:spPr>
          <a:xfrm>
            <a:off x="7852410" y="3906580"/>
            <a:ext cx="39890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sz="1400" dirty="0"/>
            </a:br>
            <a:endParaRPr lang="en-GB" sz="1400" dirty="0"/>
          </a:p>
          <a:p>
            <a:r>
              <a:rPr lang="en-GB" sz="1400" dirty="0" err="1"/>
              <a:t>Zur</a:t>
            </a:r>
            <a:r>
              <a:rPr lang="en-GB" sz="1400" dirty="0"/>
              <a:t> </a:t>
            </a:r>
            <a:r>
              <a:rPr lang="en-GB" sz="1400" dirty="0" err="1"/>
              <a:t>besseren</a:t>
            </a:r>
            <a:r>
              <a:rPr lang="en-GB" sz="1400" dirty="0"/>
              <a:t> </a:t>
            </a:r>
            <a:r>
              <a:rPr lang="en-GB" sz="1400" dirty="0" err="1"/>
              <a:t>Übersicht</a:t>
            </a:r>
            <a:r>
              <a:rPr lang="en-GB" sz="1400" dirty="0"/>
              <a:t> </a:t>
            </a:r>
            <a:r>
              <a:rPr lang="en-GB" sz="1400" dirty="0" err="1"/>
              <a:t>werden</a:t>
            </a:r>
            <a:r>
              <a:rPr lang="en-GB" sz="1400" dirty="0"/>
              <a:t> </a:t>
            </a:r>
            <a:r>
              <a:rPr lang="en-GB" sz="1400" dirty="0" err="1"/>
              <a:t>diese</a:t>
            </a:r>
            <a:r>
              <a:rPr lang="en-GB" sz="1400" dirty="0"/>
              <a:t> </a:t>
            </a:r>
            <a:r>
              <a:rPr lang="en-GB" sz="1400" dirty="0" err="1"/>
              <a:t>Diagramme</a:t>
            </a:r>
            <a:r>
              <a:rPr lang="en-GB" sz="1400" dirty="0"/>
              <a:t> </a:t>
            </a:r>
            <a:r>
              <a:rPr lang="en-GB" sz="1400" dirty="0" err="1"/>
              <a:t>aus</a:t>
            </a:r>
            <a:r>
              <a:rPr lang="en-GB" sz="1400" dirty="0"/>
              <a:t> </a:t>
            </a:r>
            <a:r>
              <a:rPr lang="en-GB" sz="1400" dirty="0" err="1"/>
              <a:t>bereinigten</a:t>
            </a:r>
            <a:r>
              <a:rPr lang="en-GB" sz="1400" dirty="0"/>
              <a:t> </a:t>
            </a:r>
            <a:r>
              <a:rPr lang="en-GB" sz="1400" dirty="0" err="1"/>
              <a:t>Datensatze</a:t>
            </a:r>
            <a:r>
              <a:rPr lang="en-GB" sz="1400" dirty="0"/>
              <a:t> </a:t>
            </a:r>
            <a:r>
              <a:rPr lang="en-GB" sz="1400" dirty="0" err="1"/>
              <a:t>erstellt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 err="1"/>
              <a:t>Diagramme</a:t>
            </a:r>
            <a:r>
              <a:rPr lang="en-GB" sz="1400" dirty="0"/>
              <a:t> </a:t>
            </a:r>
            <a:r>
              <a:rPr lang="en-GB" sz="1400" dirty="0" err="1"/>
              <a:t>aus</a:t>
            </a:r>
            <a:r>
              <a:rPr lang="en-GB" sz="1400" dirty="0"/>
              <a:t> den </a:t>
            </a:r>
            <a:r>
              <a:rPr lang="en-GB" sz="1400" dirty="0" err="1"/>
              <a:t>Originaldatensatze</a:t>
            </a:r>
            <a:r>
              <a:rPr lang="en-GB" sz="1400" dirty="0"/>
              <a:t> </a:t>
            </a:r>
            <a:r>
              <a:rPr lang="en-GB" sz="1400" dirty="0" err="1"/>
              <a:t>finden</a:t>
            </a:r>
            <a:r>
              <a:rPr lang="en-GB" sz="1400" dirty="0"/>
              <a:t> Sie in </a:t>
            </a:r>
            <a:r>
              <a:rPr lang="en-GB" sz="1400" dirty="0" err="1"/>
              <a:t>Github</a:t>
            </a:r>
            <a:endParaRPr lang="en-GB" sz="1400" dirty="0"/>
          </a:p>
          <a:p>
            <a:endParaRPr lang="en-DE" sz="1400" dirty="0"/>
          </a:p>
        </p:txBody>
      </p:sp>
      <p:pic>
        <p:nvPicPr>
          <p:cNvPr id="9" name="Picture 8" descr="A picture containing text, monitor, television, remote&#10;&#10;Description automatically generated">
            <a:extLst>
              <a:ext uri="{FF2B5EF4-FFF2-40B4-BE49-F238E27FC236}">
                <a16:creationId xmlns:a16="http://schemas.microsoft.com/office/drawing/2014/main" id="{061C060A-4EC7-3A45-B43B-5F58EA449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98520"/>
            <a:ext cx="6553201" cy="223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A52718-E0D0-A74D-8F17-C234A9453921}"/>
              </a:ext>
            </a:extLst>
          </p:cNvPr>
          <p:cNvSpPr txBox="1"/>
          <p:nvPr/>
        </p:nvSpPr>
        <p:spPr>
          <a:xfrm>
            <a:off x="668655" y="1674673"/>
            <a:ext cx="1085469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Relationales Model </a:t>
            </a:r>
            <a:r>
              <a:rPr lang="en-GB" b="1" dirty="0"/>
              <a:t>(</a:t>
            </a:r>
            <a:r>
              <a:rPr lang="en-GB" b="1" dirty="0" err="1"/>
              <a:t>bereinigter</a:t>
            </a:r>
            <a:r>
              <a:rPr lang="en-GB" b="1" dirty="0"/>
              <a:t> </a:t>
            </a:r>
            <a:r>
              <a:rPr lang="en-GB" b="1" dirty="0" err="1"/>
              <a:t>Datensatze</a:t>
            </a:r>
            <a:r>
              <a:rPr lang="en-GB" b="1" dirty="0"/>
              <a:t> </a:t>
            </a:r>
            <a:r>
              <a:rPr lang="de-DE" b="1" dirty="0"/>
              <a:t>):</a:t>
            </a:r>
          </a:p>
          <a:p>
            <a:endParaRPr lang="en-DE" b="1" dirty="0"/>
          </a:p>
          <a:p>
            <a:r>
              <a:rPr lang="en-US" b="1" dirty="0"/>
              <a:t>GDP</a:t>
            </a:r>
            <a:r>
              <a:rPr lang="en-US" dirty="0"/>
              <a:t> ( Country Name, </a:t>
            </a:r>
            <a:r>
              <a:rPr lang="en-US" b="1" u="sng" dirty="0"/>
              <a:t>Country Code</a:t>
            </a:r>
            <a:r>
              <a:rPr lang="en-US" dirty="0"/>
              <a:t>, </a:t>
            </a:r>
            <a:r>
              <a:rPr lang="en-US" u="dash" dirty="0" err="1"/>
              <a:t>Life_Expectancy.Country</a:t>
            </a:r>
            <a:r>
              <a:rPr lang="en-US" u="dash" dirty="0"/>
              <a:t> Code</a:t>
            </a:r>
            <a:r>
              <a:rPr lang="en-US" dirty="0"/>
              <a:t>, 1960, 1961, 1962,… 2015, 2016 )</a:t>
            </a:r>
            <a:endParaRPr lang="en-DE" dirty="0"/>
          </a:p>
          <a:p>
            <a:r>
              <a:rPr lang="en-US" dirty="0"/>
              <a:t> </a:t>
            </a:r>
            <a:endParaRPr lang="en-DE" dirty="0"/>
          </a:p>
          <a:p>
            <a:r>
              <a:rPr lang="en-US" b="1" dirty="0"/>
              <a:t>LIFE_EXPECTANCY</a:t>
            </a:r>
            <a:r>
              <a:rPr lang="en-US" dirty="0"/>
              <a:t> ( Country Name, </a:t>
            </a:r>
            <a:r>
              <a:rPr lang="en-US" b="1" u="sng" dirty="0"/>
              <a:t>Country Code</a:t>
            </a:r>
            <a:r>
              <a:rPr lang="en-US" dirty="0"/>
              <a:t>, </a:t>
            </a:r>
            <a:r>
              <a:rPr lang="en-US" u="dash" dirty="0" err="1"/>
              <a:t>GDP.Country</a:t>
            </a:r>
            <a:r>
              <a:rPr lang="en-US" u="dash" dirty="0"/>
              <a:t> Code</a:t>
            </a:r>
            <a:r>
              <a:rPr lang="en-US" dirty="0"/>
              <a:t>, 1960, 1961, 1962,… 2015, 2016)</a:t>
            </a:r>
            <a:endParaRPr lang="en-DE" dirty="0"/>
          </a:p>
          <a:p>
            <a:r>
              <a:rPr lang="en-US" dirty="0"/>
              <a:t> </a:t>
            </a:r>
            <a:endParaRPr lang="en-DE" dirty="0"/>
          </a:p>
          <a:p>
            <a:r>
              <a:rPr lang="en-US" b="1" dirty="0"/>
              <a:t>CO2-EMISSION</a:t>
            </a:r>
            <a:r>
              <a:rPr lang="en-US" dirty="0"/>
              <a:t> (</a:t>
            </a:r>
            <a:r>
              <a:rPr lang="en-US" u="sng" dirty="0"/>
              <a:t>Code</a:t>
            </a:r>
            <a:r>
              <a:rPr lang="en-US" dirty="0"/>
              <a:t>, Name , Annual CO2 Emission)</a:t>
            </a:r>
            <a:endParaRPr lang="en-DE" dirty="0"/>
          </a:p>
          <a:p>
            <a:r>
              <a:rPr lang="en-US" dirty="0"/>
              <a:t> </a:t>
            </a:r>
            <a:endParaRPr lang="en-DE" dirty="0"/>
          </a:p>
          <a:p>
            <a:r>
              <a:rPr lang="en-US" dirty="0"/>
              <a:t>POPULATION-TOTAL(</a:t>
            </a:r>
            <a:r>
              <a:rPr lang="en-US" u="sng" dirty="0"/>
              <a:t>Name</a:t>
            </a:r>
            <a:r>
              <a:rPr lang="en-US" dirty="0"/>
              <a:t>, Year, Count)</a:t>
            </a:r>
            <a:endParaRPr lang="en-DE" dirty="0"/>
          </a:p>
          <a:p>
            <a:r>
              <a:rPr lang="en-US" dirty="0"/>
              <a:t> </a:t>
            </a:r>
            <a:endParaRPr lang="en-DE" dirty="0"/>
          </a:p>
          <a:p>
            <a:r>
              <a:rPr lang="en-US" dirty="0"/>
              <a:t>POPULATION-GROWTH(Country Name, </a:t>
            </a:r>
            <a:r>
              <a:rPr lang="en-US" b="1" u="sng" dirty="0"/>
              <a:t>Country Code</a:t>
            </a:r>
            <a:r>
              <a:rPr lang="en-US" dirty="0"/>
              <a:t>, Country Code, 1960, 1961, 1962,… 2015, 2016)</a:t>
            </a: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01620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3F482-1DB3-1249-A099-7FDD5FCCDF79}"/>
              </a:ext>
            </a:extLst>
          </p:cNvPr>
          <p:cNvSpPr txBox="1"/>
          <p:nvPr/>
        </p:nvSpPr>
        <p:spPr>
          <a:xfrm>
            <a:off x="206774" y="640081"/>
            <a:ext cx="4250926" cy="7086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-50" dirty="0">
                <a:solidFill>
                  <a:srgbClr val="FFFFF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DATENBEREINIGUNG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A9BD9E-8F4C-404F-9BF1-2632BE446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962" y="92868"/>
            <a:ext cx="6914264" cy="6672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1ACEC-C976-8A44-9334-1CF787B21D43}"/>
              </a:ext>
            </a:extLst>
          </p:cNvPr>
          <p:cNvSpPr txBox="1"/>
          <p:nvPr/>
        </p:nvSpPr>
        <p:spPr>
          <a:xfrm>
            <a:off x="297180" y="1703070"/>
            <a:ext cx="416052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+ </a:t>
            </a:r>
            <a:r>
              <a:rPr lang="en-GB" dirty="0" err="1">
                <a:solidFill>
                  <a:schemeClr val="bg1"/>
                </a:solidFill>
              </a:rPr>
              <a:t>Wir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haben</a:t>
            </a:r>
            <a:r>
              <a:rPr lang="en-GB" dirty="0">
                <a:solidFill>
                  <a:schemeClr val="bg1"/>
                </a:solidFill>
              </a:rPr>
              <a:t> Python </a:t>
            </a:r>
            <a:r>
              <a:rPr lang="en-GB" dirty="0" err="1">
                <a:solidFill>
                  <a:schemeClr val="bg1"/>
                </a:solidFill>
              </a:rPr>
              <a:t>verwendet</a:t>
            </a:r>
            <a:r>
              <a:rPr lang="en-GB" dirty="0">
                <a:solidFill>
                  <a:schemeClr val="bg1"/>
                </a:solidFill>
              </a:rPr>
              <a:t>, um die </a:t>
            </a:r>
            <a:r>
              <a:rPr lang="en-GB" dirty="0" err="1">
                <a:solidFill>
                  <a:schemeClr val="bg1"/>
                </a:solidFill>
              </a:rPr>
              <a:t>Dantensätze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bereinigen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+ </a:t>
            </a:r>
            <a:r>
              <a:rPr lang="en-GB" dirty="0" err="1">
                <a:solidFill>
                  <a:schemeClr val="bg1"/>
                </a:solidFill>
              </a:rPr>
              <a:t>Ungenutzte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Daten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werden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entfernt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(</a:t>
            </a:r>
            <a:r>
              <a:rPr lang="en-GB" sz="1400" dirty="0" err="1">
                <a:solidFill>
                  <a:schemeClr val="bg1"/>
                </a:solidFill>
              </a:rPr>
              <a:t>Wir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haben</a:t>
            </a:r>
            <a:r>
              <a:rPr lang="en-GB" sz="1400" dirty="0">
                <a:solidFill>
                  <a:schemeClr val="bg1"/>
                </a:solidFill>
              </a:rPr>
              <a:t> 2017 bis 2020 </a:t>
            </a:r>
            <a:r>
              <a:rPr lang="en-GB" sz="1400" dirty="0" err="1">
                <a:solidFill>
                  <a:schemeClr val="bg1"/>
                </a:solidFill>
              </a:rPr>
              <a:t>rausgenommen</a:t>
            </a:r>
            <a:r>
              <a:rPr lang="en-GB" sz="1400" dirty="0">
                <a:solidFill>
                  <a:schemeClr val="bg1"/>
                </a:solidFill>
              </a:rPr>
              <a:t>, da die Jahre </a:t>
            </a:r>
            <a:r>
              <a:rPr lang="en-GB" sz="1400" dirty="0" err="1">
                <a:solidFill>
                  <a:schemeClr val="bg1"/>
                </a:solidFill>
              </a:rPr>
              <a:t>im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Datensatz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life_expectency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fehlen</a:t>
            </a:r>
            <a:r>
              <a:rPr lang="en-GB" sz="1400" dirty="0">
                <a:solidFill>
                  <a:schemeClr val="bg1"/>
                </a:solidFill>
              </a:rPr>
              <a:t>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+ </a:t>
            </a:r>
            <a:r>
              <a:rPr lang="en-GB" dirty="0" err="1">
                <a:solidFill>
                  <a:schemeClr val="bg1"/>
                </a:solidFill>
              </a:rPr>
              <a:t>Zeilen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mit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mehr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als</a:t>
            </a:r>
            <a:r>
              <a:rPr lang="en-GB" dirty="0">
                <a:solidFill>
                  <a:schemeClr val="bg1"/>
                </a:solidFill>
              </a:rPr>
              <a:t> 50% </a:t>
            </a:r>
            <a:r>
              <a:rPr lang="en-GB" dirty="0" err="1">
                <a:solidFill>
                  <a:schemeClr val="bg1"/>
                </a:solidFill>
              </a:rPr>
              <a:t>fehlenden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Werten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werden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gelöscht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+ </a:t>
            </a:r>
            <a:r>
              <a:rPr lang="en-GB" dirty="0" err="1">
                <a:solidFill>
                  <a:schemeClr val="bg1"/>
                </a:solidFill>
              </a:rPr>
              <a:t>Leere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Zellen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werden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mit</a:t>
            </a:r>
            <a:r>
              <a:rPr lang="en-GB" dirty="0">
                <a:solidFill>
                  <a:schemeClr val="bg1"/>
                </a:solidFill>
              </a:rPr>
              <a:t> 0 </a:t>
            </a:r>
            <a:r>
              <a:rPr lang="en-GB" dirty="0" err="1">
                <a:solidFill>
                  <a:schemeClr val="bg1"/>
                </a:solidFill>
              </a:rPr>
              <a:t>aufgefüllt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sz="1400" i="1" dirty="0" err="1">
                <a:solidFill>
                  <a:schemeClr val="bg1"/>
                </a:solidFill>
              </a:rPr>
              <a:t>data_cleaning.py</a:t>
            </a:r>
            <a:r>
              <a:rPr lang="en-GB" sz="1400" i="1" dirty="0">
                <a:solidFill>
                  <a:schemeClr val="bg1"/>
                </a:solidFill>
              </a:rPr>
              <a:t> in GitHub</a:t>
            </a:r>
          </a:p>
        </p:txBody>
      </p:sp>
    </p:spTree>
    <p:extLst>
      <p:ext uri="{BB962C8B-B14F-4D97-AF65-F5344CB8AC3E}">
        <p14:creationId xmlns:p14="http://schemas.microsoft.com/office/powerpoint/2010/main" val="799640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C6220B3-2590-E64B-8C26-B1137E7C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"/>
            <a:ext cx="6368791" cy="6400797"/>
          </a:xfrm>
          <a:prstGeom prst="rect">
            <a:avLst/>
          </a:prstGeom>
        </p:spPr>
      </p:pic>
      <p:cxnSp>
        <p:nvCxnSpPr>
          <p:cNvPr id="22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F7FFE-E4EE-AF48-AA84-3FBC3D2A8D9B}"/>
              </a:ext>
            </a:extLst>
          </p:cNvPr>
          <p:cNvSpPr txBox="1"/>
          <p:nvPr/>
        </p:nvSpPr>
        <p:spPr>
          <a:xfrm>
            <a:off x="7268340" y="3715972"/>
            <a:ext cx="4778880" cy="562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IMPORTIERUNG DER DATEN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1A3E0-9F2B-8B4F-9A15-C01D72EAFA9B}"/>
              </a:ext>
            </a:extLst>
          </p:cNvPr>
          <p:cNvSpPr txBox="1"/>
          <p:nvPr/>
        </p:nvSpPr>
        <p:spPr>
          <a:xfrm>
            <a:off x="7757820" y="4451882"/>
            <a:ext cx="410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</a:t>
            </a:r>
            <a:r>
              <a:rPr lang="en-DE" dirty="0"/>
              <a:t>ata_import &gt; database.sql in GitHub</a:t>
            </a:r>
          </a:p>
        </p:txBody>
      </p:sp>
    </p:spTree>
    <p:extLst>
      <p:ext uri="{BB962C8B-B14F-4D97-AF65-F5344CB8AC3E}">
        <p14:creationId xmlns:p14="http://schemas.microsoft.com/office/powerpoint/2010/main" val="2860319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CCB2660-BFBF-4FC4-A2C0-F6D9341B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6" y="160867"/>
            <a:ext cx="5854699" cy="4390169"/>
          </a:xfrm>
          <a:prstGeom prst="rect">
            <a:avLst/>
          </a:prstGeom>
          <a:solidFill>
            <a:srgbClr val="FFFFFF"/>
          </a:solidFill>
          <a:ln w="63500">
            <a:solidFill>
              <a:srgbClr val="45566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7544CB2-4132-204F-97A4-E60016C51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08" y="325100"/>
            <a:ext cx="4431256" cy="40545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3A92E2F-55AE-4881-A4B4-F7005A558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160867"/>
            <a:ext cx="5854699" cy="1939935"/>
          </a:xfrm>
          <a:prstGeom prst="rect">
            <a:avLst/>
          </a:prstGeom>
          <a:solidFill>
            <a:srgbClr val="448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9A4ED8-71CF-43D3-BB55-6F00FF527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6" y="4715269"/>
            <a:ext cx="5854699" cy="156023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C38348-0ECF-4EAB-B3E5-906FA46EB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2265035"/>
            <a:ext cx="5854699" cy="3979512"/>
          </a:xfrm>
          <a:prstGeom prst="rect">
            <a:avLst/>
          </a:prstGeom>
          <a:solidFill>
            <a:srgbClr val="FFFFFF"/>
          </a:solidFill>
          <a:ln w="63500">
            <a:solidFill>
              <a:srgbClr val="45566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A6C8D0D0-F8C7-3343-90CD-9F08E93F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681" y="2429540"/>
            <a:ext cx="4015540" cy="36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2286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361</Words>
  <Application>Microsoft Office PowerPoint</Application>
  <PresentationFormat>Breitbild</PresentationFormat>
  <Paragraphs>55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 Nova Light</vt:lpstr>
      <vt:lpstr>Bembo</vt:lpstr>
      <vt:lpstr>Calibri</vt:lpstr>
      <vt:lpstr>Calibri Light</vt:lpstr>
      <vt:lpstr>RetrospectVTI</vt:lpstr>
      <vt:lpstr>DATENBANKSYSTEME: PROJEKT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DATENBANKSYSTEME: PROJEKT</dc:title>
  <dc:creator>UKgp2Vtkb6vxcCMc</dc:creator>
  <cp:lastModifiedBy>dr4US4wdd1eVLTl5</cp:lastModifiedBy>
  <cp:revision>20</cp:revision>
  <dcterms:created xsi:type="dcterms:W3CDTF">2021-07-04T10:41:28Z</dcterms:created>
  <dcterms:modified xsi:type="dcterms:W3CDTF">2021-07-04T17:41:06Z</dcterms:modified>
</cp:coreProperties>
</file>